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embeddedFontLst>
    <p:embeddedFont>
      <p:font typeface="Raleway"/>
      <p:regular r:id="rId20"/>
      <p:bold r:id="rId21"/>
      <p:italic r:id="rId22"/>
      <p:boldItalic r:id="rId23"/>
    </p:embeddedFont>
    <p:embeddedFont>
      <p:font typeface="Roboto"/>
      <p:regular r:id="rId24"/>
      <p:bold r:id="rId25"/>
      <p:italic r:id="rId26"/>
      <p:boldItalic r:id="rId27"/>
    </p:embeddedFont>
    <p:embeddedFont>
      <p:font typeface="Lato"/>
      <p:regular r:id="rId28"/>
      <p:bold r:id="rId29"/>
      <p:italic r:id="rId30"/>
      <p:boldItalic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aleway-regular.fntdata"/><Relationship Id="rId22" Type="http://schemas.openxmlformats.org/officeDocument/2006/relationships/font" Target="fonts/Raleway-italic.fntdata"/><Relationship Id="rId21" Type="http://schemas.openxmlformats.org/officeDocument/2006/relationships/font" Target="fonts/Raleway-bold.fntdata"/><Relationship Id="rId24" Type="http://schemas.openxmlformats.org/officeDocument/2006/relationships/font" Target="fonts/Roboto-regular.fntdata"/><Relationship Id="rId23" Type="http://schemas.openxmlformats.org/officeDocument/2006/relationships/font" Target="fonts/Raleway-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oboto-italic.fntdata"/><Relationship Id="rId25" Type="http://schemas.openxmlformats.org/officeDocument/2006/relationships/font" Target="fonts/Roboto-bold.fntdata"/><Relationship Id="rId28" Type="http://schemas.openxmlformats.org/officeDocument/2006/relationships/font" Target="fonts/Lato-regular.fntdata"/><Relationship Id="rId27" Type="http://schemas.openxmlformats.org/officeDocument/2006/relationships/font" Target="fonts/Roboto-boldItalic.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Lato-bold.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Lato-boldItalic.fntdata"/><Relationship Id="rId30" Type="http://schemas.openxmlformats.org/officeDocument/2006/relationships/font" Target="fonts/Lato-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ncbi.nlm.nih.gov/pmc/articles/PMC3597572/" TargetMode="Externa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ncbi.nlm.nih.gov/pmc/articles/PMC3597572/" TargetMode="Externa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abce3d26e3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abce3d26e3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Clr>
                <a:schemeClr val="dk1"/>
              </a:buClr>
              <a:buSzPts val="1400"/>
              <a:buChar char="-"/>
            </a:pPr>
            <a:r>
              <a:rPr lang="en" sz="1400">
                <a:solidFill>
                  <a:schemeClr val="dk1"/>
                </a:solidFill>
                <a:highlight>
                  <a:srgbClr val="FFFFFF"/>
                </a:highlight>
              </a:rPr>
              <a:t>mRNA vaccines teach our cells how to make a protein—or even just a piece of a protein—that triggers an immune response inside our bodies. That immune response, which produces antibodies, is what protects us from getting infected if the real virus enters our bodies.</a:t>
            </a:r>
            <a:endParaRPr sz="1400">
              <a:solidFill>
                <a:schemeClr val="dk1"/>
              </a:solidFill>
              <a:highlight>
                <a:srgbClr val="FFFFFF"/>
              </a:highlight>
            </a:endParaRPr>
          </a:p>
          <a:p>
            <a:pPr indent="-317500" lvl="0" marL="457200" rtl="0" algn="l">
              <a:lnSpc>
                <a:spcPct val="115000"/>
              </a:lnSpc>
              <a:spcBef>
                <a:spcPts val="0"/>
              </a:spcBef>
              <a:spcAft>
                <a:spcPts val="0"/>
              </a:spcAft>
              <a:buClr>
                <a:schemeClr val="dk1"/>
              </a:buClr>
              <a:buSzPts val="1400"/>
              <a:buChar char="-"/>
            </a:pPr>
            <a:r>
              <a:rPr lang="en" sz="1400">
                <a:solidFill>
                  <a:schemeClr val="dk1"/>
                </a:solidFill>
                <a:highlight>
                  <a:srgbClr val="FFFFFF"/>
                </a:highlight>
              </a:rPr>
              <a:t>COVID-19 mRNA vaccines give instructions for our cells to make a harmless piece of what is called the “spike protein.” The spike protein is found on the surface of the virus that causes COVID-19.</a:t>
            </a:r>
            <a:endParaRPr sz="1400">
              <a:solidFill>
                <a:schemeClr val="dk1"/>
              </a:solidFill>
              <a:highlight>
                <a:srgbClr val="FFFFFF"/>
              </a:highlight>
            </a:endParaRPr>
          </a:p>
          <a:p>
            <a:pPr indent="-317500" lvl="0" marL="457200" rtl="0" algn="l">
              <a:lnSpc>
                <a:spcPct val="115000"/>
              </a:lnSpc>
              <a:spcBef>
                <a:spcPts val="0"/>
              </a:spcBef>
              <a:spcAft>
                <a:spcPts val="0"/>
              </a:spcAft>
              <a:buClr>
                <a:schemeClr val="dk1"/>
              </a:buClr>
              <a:buSzPts val="1400"/>
              <a:buChar char="-"/>
            </a:pPr>
            <a:r>
              <a:rPr lang="en" sz="1400">
                <a:solidFill>
                  <a:schemeClr val="dk1"/>
                </a:solidFill>
                <a:highlight>
                  <a:srgbClr val="FFFFFF"/>
                </a:highlight>
              </a:rPr>
              <a:t>Once the instructions (mRNA) are inside the immune cells, the cells use them to make the protein piece. After the protein piece is made, the cell breaks down the instructions and gets rid of them.</a:t>
            </a:r>
            <a:endParaRPr sz="1400">
              <a:solidFill>
                <a:schemeClr val="dk1"/>
              </a:solidFill>
              <a:highlight>
                <a:srgbClr val="FFFFFF"/>
              </a:highlight>
            </a:endParaRPr>
          </a:p>
          <a:p>
            <a:pPr indent="-317500" lvl="0" marL="457200" rtl="0" algn="l">
              <a:lnSpc>
                <a:spcPct val="115000"/>
              </a:lnSpc>
              <a:spcBef>
                <a:spcPts val="0"/>
              </a:spcBef>
              <a:spcAft>
                <a:spcPts val="0"/>
              </a:spcAft>
              <a:buClr>
                <a:schemeClr val="dk1"/>
              </a:buClr>
              <a:buSzPts val="1400"/>
              <a:buChar char="-"/>
            </a:pPr>
            <a:r>
              <a:rPr lang="en" sz="1400">
                <a:solidFill>
                  <a:schemeClr val="dk1"/>
                </a:solidFill>
                <a:highlight>
                  <a:srgbClr val="FFFFFF"/>
                </a:highlight>
              </a:rPr>
              <a:t>Next, the cell displays the protein piece on its surface. Our immune systems recognize that the protein doesn’t belong there and begin building an immune response and making antibodies, like what happens in natural infection against COVID-19.</a:t>
            </a:r>
            <a:endParaRPr sz="1400">
              <a:solidFill>
                <a:schemeClr val="dk1"/>
              </a:solidFill>
              <a:highlight>
                <a:srgbClr val="FFFFFF"/>
              </a:highlight>
            </a:endParaRPr>
          </a:p>
          <a:p>
            <a:pPr indent="-317500" lvl="0" marL="457200" rtl="0" algn="l">
              <a:lnSpc>
                <a:spcPct val="144444"/>
              </a:lnSpc>
              <a:spcBef>
                <a:spcPts val="0"/>
              </a:spcBef>
              <a:spcAft>
                <a:spcPts val="0"/>
              </a:spcAft>
              <a:buClr>
                <a:schemeClr val="dk1"/>
              </a:buClr>
              <a:buSzPts val="1400"/>
              <a:buChar char="-"/>
            </a:pPr>
            <a:r>
              <a:rPr lang="en" sz="1350">
                <a:solidFill>
                  <a:srgbClr val="231F20"/>
                </a:solidFill>
                <a:latin typeface="Roboto"/>
                <a:ea typeface="Roboto"/>
                <a:cs typeface="Roboto"/>
                <a:sym typeface="Roboto"/>
              </a:rPr>
              <a:t>mRNA does not linger in our cells for long. Once it has passed its instructions to the protein-making machinery in our cells, enzymes called </a:t>
            </a:r>
            <a:r>
              <a:rPr lang="en" sz="1350">
                <a:solidFill>
                  <a:srgbClr val="05A2D3"/>
                </a:solidFill>
                <a:uFill>
                  <a:noFill/>
                </a:uFill>
                <a:latin typeface="Roboto"/>
                <a:ea typeface="Roboto"/>
                <a:cs typeface="Roboto"/>
                <a:sym typeface="Roboto"/>
                <a:hlinkClick r:id="rId2">
                  <a:extLst>
                    <a:ext uri="{A12FA001-AC4F-418D-AE19-62706E023703}">
                      <ahyp:hlinkClr val="tx"/>
                    </a:ext>
                  </a:extLst>
                </a:hlinkClick>
              </a:rPr>
              <a:t>ribonucleases (RNases)</a:t>
            </a:r>
            <a:r>
              <a:rPr lang="en" sz="1350">
                <a:solidFill>
                  <a:srgbClr val="231F20"/>
                </a:solidFill>
                <a:latin typeface="Roboto"/>
                <a:ea typeface="Roboto"/>
                <a:cs typeface="Roboto"/>
                <a:sym typeface="Roboto"/>
              </a:rPr>
              <a:t> degrade the mRNA.</a:t>
            </a:r>
            <a:endParaRPr sz="1350">
              <a:solidFill>
                <a:srgbClr val="231F20"/>
              </a:solidFill>
              <a:latin typeface="Roboto"/>
              <a:ea typeface="Roboto"/>
              <a:cs typeface="Roboto"/>
              <a:sym typeface="Roboto"/>
            </a:endParaRPr>
          </a:p>
          <a:p>
            <a:pPr indent="-317500" lvl="0" marL="457200" rtl="0" algn="l">
              <a:lnSpc>
                <a:spcPct val="144444"/>
              </a:lnSpc>
              <a:spcBef>
                <a:spcPts val="0"/>
              </a:spcBef>
              <a:spcAft>
                <a:spcPts val="0"/>
              </a:spcAft>
              <a:buClr>
                <a:schemeClr val="dk1"/>
              </a:buClr>
              <a:buSzPts val="1400"/>
              <a:buChar char="-"/>
            </a:pPr>
            <a:r>
              <a:rPr lang="en" sz="1350">
                <a:solidFill>
                  <a:srgbClr val="231F20"/>
                </a:solidFill>
                <a:latin typeface="Roboto"/>
                <a:ea typeface="Roboto"/>
                <a:cs typeface="Roboto"/>
                <a:sym typeface="Roboto"/>
              </a:rPr>
              <a:t>It is not possible for mRNA to move into the nucleus of a cell as it lacks the signals that would allow it to enter this compartment. This means that RNA cannot integrate into the DNA of the vaccinated cell.</a:t>
            </a:r>
            <a:endParaRPr sz="1350">
              <a:solidFill>
                <a:srgbClr val="231F20"/>
              </a:solidFill>
              <a:latin typeface="Roboto"/>
              <a:ea typeface="Roboto"/>
              <a:cs typeface="Roboto"/>
              <a:sym typeface="Roboto"/>
            </a:endParaRPr>
          </a:p>
          <a:p>
            <a:pPr indent="-317500" lvl="0" marL="457200" rtl="0" algn="l">
              <a:lnSpc>
                <a:spcPct val="144444"/>
              </a:lnSpc>
              <a:spcBef>
                <a:spcPts val="0"/>
              </a:spcBef>
              <a:spcAft>
                <a:spcPts val="0"/>
              </a:spcAft>
              <a:buClr>
                <a:schemeClr val="dk1"/>
              </a:buClr>
              <a:buSzPts val="1400"/>
              <a:buChar char="-"/>
            </a:pPr>
            <a:r>
              <a:rPr lang="en" sz="1350">
                <a:solidFill>
                  <a:srgbClr val="231F20"/>
                </a:solidFill>
                <a:latin typeface="Roboto"/>
                <a:ea typeface="Roboto"/>
                <a:cs typeface="Roboto"/>
                <a:sym typeface="Roboto"/>
              </a:rPr>
              <a:t>There is no risk of long-term genetic changes with mRNA vaccines.</a:t>
            </a:r>
            <a:endParaRPr sz="1400">
              <a:solidFill>
                <a:schemeClr val="dk1"/>
              </a:solidFill>
              <a:highlight>
                <a:srgbClr val="FFFFFF"/>
              </a:highlight>
            </a:endParaRPr>
          </a:p>
          <a:p>
            <a:pPr indent="-317500" lvl="0" marL="457200" rtl="0" algn="l">
              <a:lnSpc>
                <a:spcPct val="115000"/>
              </a:lnSpc>
              <a:spcBef>
                <a:spcPts val="0"/>
              </a:spcBef>
              <a:spcAft>
                <a:spcPts val="0"/>
              </a:spcAft>
              <a:buClr>
                <a:schemeClr val="dk1"/>
              </a:buClr>
              <a:buSzPts val="1400"/>
              <a:buChar char="-"/>
            </a:pPr>
            <a:r>
              <a:rPr lang="en" sz="1400">
                <a:solidFill>
                  <a:schemeClr val="dk1"/>
                </a:solidFill>
                <a:highlight>
                  <a:srgbClr val="FFFFFF"/>
                </a:highlight>
              </a:rPr>
              <a:t>At the end of the process, our bodies have learned how to protect against future infection. The benefit of mRNA vaccines, like all vaccines, is those vaccinated gain this protection without ever having to risk the serious consequences of getting sick with COVID-19.</a:t>
            </a:r>
            <a:endParaRPr sz="1400">
              <a:solidFill>
                <a:schemeClr val="dk1"/>
              </a:solidFill>
              <a:highlight>
                <a:srgbClr val="FFFFFF"/>
              </a:highlight>
            </a:endParaRPr>
          </a:p>
          <a:p>
            <a:pPr indent="-342900" lvl="0" marL="457200" rtl="0" algn="l">
              <a:lnSpc>
                <a:spcPct val="115000"/>
              </a:lnSpc>
              <a:spcBef>
                <a:spcPts val="0"/>
              </a:spcBef>
              <a:spcAft>
                <a:spcPts val="0"/>
              </a:spcAft>
              <a:buClr>
                <a:srgbClr val="1A9988"/>
              </a:buClr>
              <a:buSzPts val="1800"/>
              <a:buFont typeface="Lato"/>
              <a:buChar char="-"/>
            </a:pPr>
            <a:r>
              <a:rPr lang="en" sz="1800">
                <a:solidFill>
                  <a:srgbClr val="1A9988"/>
                </a:solidFill>
                <a:highlight>
                  <a:schemeClr val="lt1"/>
                </a:highlight>
                <a:latin typeface="Lato"/>
                <a:ea typeface="Lato"/>
                <a:cs typeface="Lato"/>
                <a:sym typeface="Lato"/>
              </a:rPr>
              <a:t>How does mRNA work in my body?</a:t>
            </a:r>
            <a:endParaRPr sz="1800">
              <a:solidFill>
                <a:srgbClr val="1A9988"/>
              </a:solidFill>
              <a:highlight>
                <a:schemeClr val="lt1"/>
              </a:highlight>
              <a:latin typeface="Lato"/>
              <a:ea typeface="Lato"/>
              <a:cs typeface="Lato"/>
              <a:sym typeface="Lato"/>
            </a:endParaRPr>
          </a:p>
          <a:p>
            <a:pPr indent="-342900" lvl="0" marL="457200" rtl="0" algn="l">
              <a:lnSpc>
                <a:spcPct val="115000"/>
              </a:lnSpc>
              <a:spcBef>
                <a:spcPts val="0"/>
              </a:spcBef>
              <a:spcAft>
                <a:spcPts val="0"/>
              </a:spcAft>
              <a:buClr>
                <a:srgbClr val="1A9988"/>
              </a:buClr>
              <a:buSzPts val="1800"/>
              <a:buFont typeface="Lato"/>
              <a:buChar char="-"/>
            </a:pPr>
            <a:r>
              <a:rPr lang="en" sz="1800">
                <a:solidFill>
                  <a:srgbClr val="1A9988"/>
                </a:solidFill>
                <a:highlight>
                  <a:schemeClr val="lt1"/>
                </a:highlight>
                <a:latin typeface="Lato"/>
                <a:ea typeface="Lato"/>
                <a:cs typeface="Lato"/>
                <a:sym typeface="Lato"/>
              </a:rPr>
              <a:t>How long do I have immunity?</a:t>
            </a:r>
            <a:endParaRPr sz="1800">
              <a:solidFill>
                <a:srgbClr val="1A9988"/>
              </a:solidFill>
              <a:highlight>
                <a:schemeClr val="lt1"/>
              </a:highlight>
              <a:latin typeface="Lato"/>
              <a:ea typeface="Lato"/>
              <a:cs typeface="Lato"/>
              <a:sym typeface="Lato"/>
            </a:endParaRPr>
          </a:p>
          <a:p>
            <a:pPr indent="-342900" lvl="0" marL="457200" rtl="0" algn="l">
              <a:lnSpc>
                <a:spcPct val="115000"/>
              </a:lnSpc>
              <a:spcBef>
                <a:spcPts val="0"/>
              </a:spcBef>
              <a:spcAft>
                <a:spcPts val="0"/>
              </a:spcAft>
              <a:buClr>
                <a:srgbClr val="1A9988"/>
              </a:buClr>
              <a:buSzPts val="1800"/>
              <a:buFont typeface="Lato"/>
              <a:buChar char="-"/>
            </a:pPr>
            <a:r>
              <a:rPr lang="en" sz="1800">
                <a:solidFill>
                  <a:srgbClr val="1A9988"/>
                </a:solidFill>
                <a:highlight>
                  <a:schemeClr val="lt1"/>
                </a:highlight>
                <a:latin typeface="Lato"/>
                <a:ea typeface="Lato"/>
                <a:cs typeface="Lato"/>
                <a:sym typeface="Lato"/>
              </a:rPr>
              <a:t>How will I feel after the vaccine?</a:t>
            </a:r>
            <a:endParaRPr sz="1800">
              <a:solidFill>
                <a:srgbClr val="1A9988"/>
              </a:solidFill>
              <a:highlight>
                <a:schemeClr val="lt1"/>
              </a:highlight>
              <a:latin typeface="Lato"/>
              <a:ea typeface="Lato"/>
              <a:cs typeface="Lato"/>
              <a:sym typeface="Lato"/>
            </a:endParaRPr>
          </a:p>
          <a:p>
            <a:pPr indent="-342900" lvl="0" marL="457200" rtl="0" algn="l">
              <a:lnSpc>
                <a:spcPct val="115000"/>
              </a:lnSpc>
              <a:spcBef>
                <a:spcPts val="0"/>
              </a:spcBef>
              <a:spcAft>
                <a:spcPts val="0"/>
              </a:spcAft>
              <a:buClr>
                <a:srgbClr val="1A9988"/>
              </a:buClr>
              <a:buSzPts val="1800"/>
              <a:buFont typeface="Lato"/>
              <a:buChar char="-"/>
            </a:pPr>
            <a:r>
              <a:rPr lang="en" sz="1800">
                <a:solidFill>
                  <a:srgbClr val="1A9988"/>
                </a:solidFill>
                <a:highlight>
                  <a:schemeClr val="lt1"/>
                </a:highlight>
                <a:latin typeface="Lato"/>
                <a:ea typeface="Lato"/>
                <a:cs typeface="Lato"/>
                <a:sym typeface="Lato"/>
              </a:rPr>
              <a:t>Why do I have to get 2 doses?</a:t>
            </a:r>
            <a:endParaRPr sz="1800">
              <a:solidFill>
                <a:srgbClr val="1A9988"/>
              </a:solidFill>
              <a:highlight>
                <a:schemeClr val="lt1"/>
              </a:highlight>
              <a:latin typeface="Lato"/>
              <a:ea typeface="Lato"/>
              <a:cs typeface="Lato"/>
              <a:sym typeface="Lato"/>
            </a:endParaRPr>
          </a:p>
          <a:p>
            <a:pPr indent="-342900" lvl="0" marL="457200" rtl="0" algn="l">
              <a:lnSpc>
                <a:spcPct val="115000"/>
              </a:lnSpc>
              <a:spcBef>
                <a:spcPts val="0"/>
              </a:spcBef>
              <a:spcAft>
                <a:spcPts val="0"/>
              </a:spcAft>
              <a:buClr>
                <a:srgbClr val="1A9988"/>
              </a:buClr>
              <a:buSzPts val="1800"/>
              <a:buFont typeface="Lato"/>
              <a:buChar char="-"/>
            </a:pPr>
            <a:r>
              <a:rPr lang="en" sz="1800">
                <a:solidFill>
                  <a:srgbClr val="1A9988"/>
                </a:solidFill>
                <a:highlight>
                  <a:schemeClr val="lt1"/>
                </a:highlight>
                <a:latin typeface="Lato"/>
                <a:ea typeface="Lato"/>
                <a:cs typeface="Lato"/>
                <a:sym typeface="Lato"/>
              </a:rPr>
              <a:t>I have underlying health conditions, is the vaccine safe for me?</a:t>
            </a:r>
            <a:endParaRPr sz="1400">
              <a:solidFill>
                <a:schemeClr val="dk1"/>
              </a:solidFill>
              <a:highlight>
                <a:srgbClr val="FFFFFF"/>
              </a:highlight>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b54d21fa81_1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b54d21fa81_1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sz="1250">
                <a:solidFill>
                  <a:schemeClr val="dk1"/>
                </a:solidFill>
                <a:highlight>
                  <a:srgbClr val="FFFFFF"/>
                </a:highlight>
                <a:latin typeface="Roboto"/>
                <a:ea typeface="Roboto"/>
                <a:cs typeface="Roboto"/>
                <a:sym typeface="Roboto"/>
              </a:rPr>
              <a:t>During lactation, it is unlikely that the vaccine lipid would enter the blood stream and reach breast tissue. If it does, it is even less likely that either the intact nanoparticle or mRNA transfer into milk. In the unlikely event that mRNA is present in milk, it would be expected to be digested by the child and would be unlikely to have any biological effects.”</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abce3d26e3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abce3d26e3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44444"/>
              </a:lnSpc>
              <a:spcBef>
                <a:spcPts val="1900"/>
              </a:spcBef>
              <a:spcAft>
                <a:spcPts val="0"/>
              </a:spcAft>
              <a:buClr>
                <a:schemeClr val="dk1"/>
              </a:buClr>
              <a:buSzPts val="1100"/>
              <a:buFont typeface="Arial"/>
              <a:buNone/>
            </a:pPr>
            <a:r>
              <a:rPr lang="en" sz="1350">
                <a:solidFill>
                  <a:srgbClr val="231F20"/>
                </a:solidFill>
                <a:latin typeface="Roboto"/>
                <a:ea typeface="Roboto"/>
                <a:cs typeface="Roboto"/>
                <a:sym typeface="Roboto"/>
              </a:rPr>
              <a:t>mRNA does not linger in our cells for long. Once it has passed its instructions to the protein-making machinery in our cells, enzymes called </a:t>
            </a:r>
            <a:r>
              <a:rPr lang="en" sz="1350">
                <a:solidFill>
                  <a:srgbClr val="05A2D3"/>
                </a:solidFill>
                <a:uFill>
                  <a:noFill/>
                </a:uFill>
                <a:latin typeface="Roboto"/>
                <a:ea typeface="Roboto"/>
                <a:cs typeface="Roboto"/>
                <a:sym typeface="Roboto"/>
                <a:hlinkClick r:id="rId2">
                  <a:extLst>
                    <a:ext uri="{A12FA001-AC4F-418D-AE19-62706E023703}">
                      <ahyp:hlinkClr val="tx"/>
                    </a:ext>
                  </a:extLst>
                </a:hlinkClick>
              </a:rPr>
              <a:t>ribonucleases (RNases)</a:t>
            </a:r>
            <a:r>
              <a:rPr lang="en" sz="1350">
                <a:solidFill>
                  <a:srgbClr val="231F20"/>
                </a:solidFill>
                <a:latin typeface="Roboto"/>
                <a:ea typeface="Roboto"/>
                <a:cs typeface="Roboto"/>
                <a:sym typeface="Roboto"/>
              </a:rPr>
              <a:t> degrade the mRNA.</a:t>
            </a:r>
            <a:endParaRPr sz="1350">
              <a:solidFill>
                <a:srgbClr val="231F20"/>
              </a:solidFill>
              <a:latin typeface="Roboto"/>
              <a:ea typeface="Roboto"/>
              <a:cs typeface="Roboto"/>
              <a:sym typeface="Roboto"/>
            </a:endParaRPr>
          </a:p>
          <a:p>
            <a:pPr indent="0" lvl="0" marL="0" rtl="0" algn="l">
              <a:lnSpc>
                <a:spcPct val="144444"/>
              </a:lnSpc>
              <a:spcBef>
                <a:spcPts val="1900"/>
              </a:spcBef>
              <a:spcAft>
                <a:spcPts val="0"/>
              </a:spcAft>
              <a:buClr>
                <a:schemeClr val="dk1"/>
              </a:buClr>
              <a:buSzPts val="1100"/>
              <a:buFont typeface="Arial"/>
              <a:buNone/>
            </a:pPr>
            <a:r>
              <a:rPr lang="en" sz="1350">
                <a:solidFill>
                  <a:srgbClr val="231F20"/>
                </a:solidFill>
                <a:latin typeface="Roboto"/>
                <a:ea typeface="Roboto"/>
                <a:cs typeface="Roboto"/>
                <a:sym typeface="Roboto"/>
              </a:rPr>
              <a:t>It is not possible for mRNA to move into the nucleus of a cell as it lacks the signals that would allow it to enter this compartment. This means that RNA cannot integrate into the DNA of the vaccinated cell.</a:t>
            </a:r>
            <a:endParaRPr sz="1350">
              <a:solidFill>
                <a:srgbClr val="231F20"/>
              </a:solidFill>
              <a:latin typeface="Roboto"/>
              <a:ea typeface="Roboto"/>
              <a:cs typeface="Roboto"/>
              <a:sym typeface="Roboto"/>
            </a:endParaRPr>
          </a:p>
          <a:p>
            <a:pPr indent="0" lvl="0" marL="0" rtl="0" algn="l">
              <a:lnSpc>
                <a:spcPct val="144444"/>
              </a:lnSpc>
              <a:spcBef>
                <a:spcPts val="1900"/>
              </a:spcBef>
              <a:spcAft>
                <a:spcPts val="0"/>
              </a:spcAft>
              <a:buClr>
                <a:schemeClr val="dk1"/>
              </a:buClr>
              <a:buSzPts val="1100"/>
              <a:buFont typeface="Arial"/>
              <a:buNone/>
            </a:pPr>
            <a:r>
              <a:rPr lang="en" sz="1350">
                <a:solidFill>
                  <a:srgbClr val="231F20"/>
                </a:solidFill>
                <a:latin typeface="Roboto"/>
                <a:ea typeface="Roboto"/>
                <a:cs typeface="Roboto"/>
                <a:sym typeface="Roboto"/>
              </a:rPr>
              <a:t>There is no risk of long-term genetic changes with mRNA vaccines.</a:t>
            </a:r>
            <a:endParaRPr sz="1350">
              <a:solidFill>
                <a:srgbClr val="231F20"/>
              </a:solidFill>
              <a:latin typeface="Roboto"/>
              <a:ea typeface="Roboto"/>
              <a:cs typeface="Roboto"/>
              <a:sym typeface="Roboto"/>
            </a:endParaRPr>
          </a:p>
          <a:p>
            <a:pPr indent="0" lvl="0" marL="0" rtl="0" algn="l">
              <a:spcBef>
                <a:spcPts val="190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abce3d26e3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abce3d26e3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abce3d26e3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abce3d26e3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b604e760c3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b604e760c3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b604e760c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b604e760c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b604e760c3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b604e760c3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b604e760c3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b604e760c3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b604e760c3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b604e760c3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abce3d26e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abce3d26e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abce3d26e3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abce3d26e3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rgbClr val="333333"/>
              </a:buClr>
              <a:buSzPts val="1800"/>
              <a:buChar char="-"/>
            </a:pPr>
            <a:r>
              <a:rPr lang="en" sz="1800">
                <a:solidFill>
                  <a:srgbClr val="333333"/>
                </a:solidFill>
              </a:rPr>
              <a:t>Innovative techniques now drive vaccine research, with recombinant DNA technology and new delivery techniques leading scientists in new directions. Disease targets have expanded, and some vaccine research is beginning to focus on non-infectious conditions such as addiction and allergies.</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abce3d26e3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abce3d26e3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36550" lvl="0" marL="457200" rtl="0" algn="l">
              <a:lnSpc>
                <a:spcPct val="115000"/>
              </a:lnSpc>
              <a:spcBef>
                <a:spcPts val="0"/>
              </a:spcBef>
              <a:spcAft>
                <a:spcPts val="0"/>
              </a:spcAft>
              <a:buClr>
                <a:srgbClr val="202122"/>
              </a:buClr>
              <a:buSzPts val="1700"/>
              <a:buFont typeface="Lato"/>
              <a:buChar char="-"/>
            </a:pPr>
            <a:r>
              <a:rPr lang="en" sz="1700">
                <a:solidFill>
                  <a:srgbClr val="202122"/>
                </a:solidFill>
                <a:highlight>
                  <a:schemeClr val="lt1"/>
                </a:highlight>
                <a:latin typeface="Lato"/>
                <a:ea typeface="Lato"/>
                <a:cs typeface="Lato"/>
                <a:sym typeface="Lato"/>
              </a:rPr>
              <a:t>The use of RNA vaccines goes back to the early 1990s</a:t>
            </a:r>
            <a:endParaRPr sz="1700">
              <a:solidFill>
                <a:srgbClr val="202122"/>
              </a:solidFill>
              <a:highlight>
                <a:schemeClr val="lt1"/>
              </a:highlight>
              <a:latin typeface="Lato"/>
              <a:ea typeface="Lato"/>
              <a:cs typeface="Lato"/>
              <a:sym typeface="Lato"/>
            </a:endParaRPr>
          </a:p>
          <a:p>
            <a:pPr indent="-336550" lvl="0" marL="457200" rtl="0" algn="l">
              <a:lnSpc>
                <a:spcPct val="115000"/>
              </a:lnSpc>
              <a:spcBef>
                <a:spcPts val="0"/>
              </a:spcBef>
              <a:spcAft>
                <a:spcPts val="0"/>
              </a:spcAft>
              <a:buClr>
                <a:srgbClr val="202122"/>
              </a:buClr>
              <a:buSzPts val="1700"/>
              <a:buFont typeface="Lato"/>
              <a:buChar char="-"/>
            </a:pPr>
            <a:r>
              <a:rPr lang="en" sz="1700">
                <a:solidFill>
                  <a:srgbClr val="1A9988"/>
                </a:solidFill>
                <a:highlight>
                  <a:schemeClr val="lt1"/>
                </a:highlight>
                <a:latin typeface="Lato"/>
                <a:ea typeface="Lato"/>
                <a:cs typeface="Lato"/>
                <a:sym typeface="Lato"/>
              </a:rPr>
              <a:t>mRNA vaccines have been studied before for flu, Zika, rabies, and cytomegalovirus (CMV).</a:t>
            </a:r>
            <a:endParaRPr sz="1700">
              <a:solidFill>
                <a:srgbClr val="202122"/>
              </a:solidFill>
              <a:highlight>
                <a:schemeClr val="lt1"/>
              </a:highlight>
              <a:latin typeface="Lato"/>
              <a:ea typeface="Lato"/>
              <a:cs typeface="Lato"/>
              <a:sym typeface="Lato"/>
            </a:endParaRPr>
          </a:p>
          <a:p>
            <a:pPr indent="-336550" lvl="0" marL="457200" rtl="0" algn="l">
              <a:lnSpc>
                <a:spcPct val="115000"/>
              </a:lnSpc>
              <a:spcBef>
                <a:spcPts val="0"/>
              </a:spcBef>
              <a:spcAft>
                <a:spcPts val="0"/>
              </a:spcAft>
              <a:buClr>
                <a:srgbClr val="202122"/>
              </a:buClr>
              <a:buSzPts val="1700"/>
              <a:buFont typeface="Lato"/>
              <a:buChar char="-"/>
            </a:pPr>
            <a:r>
              <a:rPr lang="en" sz="1700">
                <a:solidFill>
                  <a:srgbClr val="1A9988"/>
                </a:solidFill>
                <a:highlight>
                  <a:schemeClr val="lt1"/>
                </a:highlight>
                <a:latin typeface="Lato"/>
                <a:ea typeface="Lato"/>
                <a:cs typeface="Lato"/>
                <a:sym typeface="Lato"/>
              </a:rPr>
              <a:t>mRNA vaccines go through rigorous studies just as all other types of vaccines in the United States. </a:t>
            </a:r>
            <a:endParaRPr sz="1700">
              <a:solidFill>
                <a:srgbClr val="1A9988"/>
              </a:solidFill>
              <a:highlight>
                <a:schemeClr val="lt1"/>
              </a:highlight>
              <a:latin typeface="Lato"/>
              <a:ea typeface="Lato"/>
              <a:cs typeface="Lato"/>
              <a:sym typeface="Lato"/>
            </a:endParaRPr>
          </a:p>
          <a:p>
            <a:pPr indent="-336550" lvl="0" marL="457200" rtl="0" algn="l">
              <a:lnSpc>
                <a:spcPct val="115000"/>
              </a:lnSpc>
              <a:spcBef>
                <a:spcPts val="0"/>
              </a:spcBef>
              <a:spcAft>
                <a:spcPts val="0"/>
              </a:spcAft>
              <a:buClr>
                <a:srgbClr val="202122"/>
              </a:buClr>
              <a:buSzPts val="1700"/>
              <a:buFont typeface="Lato"/>
              <a:buChar char="-"/>
            </a:pPr>
            <a:r>
              <a:rPr lang="en" sz="1700">
                <a:solidFill>
                  <a:srgbClr val="1A9988"/>
                </a:solidFill>
                <a:highlight>
                  <a:schemeClr val="lt1"/>
                </a:highlight>
                <a:latin typeface="Lato"/>
                <a:ea typeface="Lato"/>
                <a:cs typeface="Lato"/>
                <a:sym typeface="Lato"/>
              </a:rPr>
              <a:t>Only COVID 19 vaccines that meet these standards will be approved.</a:t>
            </a:r>
            <a:endParaRPr sz="1700">
              <a:solidFill>
                <a:srgbClr val="1A9988"/>
              </a:solidFill>
              <a:highlight>
                <a:schemeClr val="lt1"/>
              </a:highlight>
              <a:latin typeface="Lato"/>
              <a:ea typeface="Lato"/>
              <a:cs typeface="Lato"/>
              <a:sym typeface="Lato"/>
            </a:endParaRPr>
          </a:p>
          <a:p>
            <a:pPr indent="-336550" lvl="0" marL="457200" rtl="0" algn="l">
              <a:lnSpc>
                <a:spcPct val="115000"/>
              </a:lnSpc>
              <a:spcBef>
                <a:spcPts val="0"/>
              </a:spcBef>
              <a:spcAft>
                <a:spcPts val="0"/>
              </a:spcAft>
              <a:buClr>
                <a:srgbClr val="1A9988"/>
              </a:buClr>
              <a:buSzPts val="1700"/>
              <a:buFont typeface="Lato"/>
              <a:buChar char="-"/>
            </a:pPr>
            <a:r>
              <a:rPr lang="en" sz="1700">
                <a:solidFill>
                  <a:srgbClr val="1A9988"/>
                </a:solidFill>
                <a:highlight>
                  <a:schemeClr val="lt1"/>
                </a:highlight>
                <a:latin typeface="Lato"/>
                <a:ea typeface="Lato"/>
                <a:cs typeface="Lato"/>
                <a:sym typeface="Lato"/>
              </a:rPr>
              <a:t>mRNA vaccines are safe for use in pregnancy and lactating women.</a:t>
            </a:r>
            <a:endParaRPr sz="1700">
              <a:solidFill>
                <a:srgbClr val="1A9988"/>
              </a:solidFill>
              <a:highlight>
                <a:schemeClr val="lt1"/>
              </a:highlight>
              <a:latin typeface="Lato"/>
              <a:ea typeface="Lato"/>
              <a:cs typeface="Lato"/>
              <a:sym typeface="Lato"/>
            </a:endParaRPr>
          </a:p>
          <a:p>
            <a:pPr indent="-323850" lvl="0" marL="457200" rtl="0" algn="l">
              <a:lnSpc>
                <a:spcPct val="150000"/>
              </a:lnSpc>
              <a:spcBef>
                <a:spcPts val="0"/>
              </a:spcBef>
              <a:spcAft>
                <a:spcPts val="0"/>
              </a:spcAft>
              <a:buClr>
                <a:srgbClr val="333333"/>
              </a:buClr>
              <a:buSzPts val="1500"/>
              <a:buFont typeface="Verdana"/>
              <a:buChar char="-"/>
            </a:pPr>
            <a:r>
              <a:rPr lang="en" sz="1500">
                <a:solidFill>
                  <a:srgbClr val="333333"/>
                </a:solidFill>
                <a:latin typeface="Verdana"/>
                <a:ea typeface="Verdana"/>
                <a:cs typeface="Verdana"/>
                <a:sym typeface="Verdana"/>
              </a:rPr>
              <a:t>RNA vaccines are faster and cheaper to produce than traditional vaccines, and a RNA based vaccine is also safer for the patient, as they are not produced using infectious elements</a:t>
            </a:r>
            <a:endParaRPr sz="1500">
              <a:solidFill>
                <a:srgbClr val="333333"/>
              </a:solidFill>
              <a:latin typeface="Verdana"/>
              <a:ea typeface="Verdana"/>
              <a:cs typeface="Verdana"/>
              <a:sym typeface="Verdana"/>
            </a:endParaRPr>
          </a:p>
          <a:p>
            <a:pPr indent="-323850" lvl="0" marL="457200" rtl="0" algn="l">
              <a:lnSpc>
                <a:spcPct val="150000"/>
              </a:lnSpc>
              <a:spcBef>
                <a:spcPts val="0"/>
              </a:spcBef>
              <a:spcAft>
                <a:spcPts val="0"/>
              </a:spcAft>
              <a:buClr>
                <a:srgbClr val="333333"/>
              </a:buClr>
              <a:buSzPts val="1500"/>
              <a:buFont typeface="Verdana"/>
              <a:buChar char="-"/>
            </a:pPr>
            <a:r>
              <a:rPr lang="en" sz="1500">
                <a:solidFill>
                  <a:srgbClr val="333333"/>
                </a:solidFill>
                <a:latin typeface="Verdana"/>
                <a:ea typeface="Verdana"/>
                <a:cs typeface="Verdana"/>
                <a:sym typeface="Verdana"/>
              </a:rPr>
              <a:t>Production of RNA vaccines is laboratory based, and the process could be standardised and scaled, allowing quick responses to large outbreaks and epidemics</a:t>
            </a:r>
            <a:endParaRPr sz="1500">
              <a:solidFill>
                <a:srgbClr val="333333"/>
              </a:solidFill>
              <a:latin typeface="Verdana"/>
              <a:ea typeface="Verdana"/>
              <a:cs typeface="Verdana"/>
              <a:sym typeface="Verdana"/>
            </a:endParaRPr>
          </a:p>
          <a:p>
            <a:pPr indent="-323850" lvl="0" marL="457200" rtl="0" algn="l">
              <a:lnSpc>
                <a:spcPct val="150000"/>
              </a:lnSpc>
              <a:spcBef>
                <a:spcPts val="0"/>
              </a:spcBef>
              <a:spcAft>
                <a:spcPts val="0"/>
              </a:spcAft>
              <a:buClr>
                <a:srgbClr val="333333"/>
              </a:buClr>
              <a:buSzPts val="1500"/>
              <a:buFont typeface="Verdana"/>
              <a:buChar char="-"/>
            </a:pPr>
            <a:r>
              <a:rPr lang="en" sz="1500">
                <a:solidFill>
                  <a:srgbClr val="333333"/>
                </a:solidFill>
                <a:latin typeface="Verdana"/>
                <a:ea typeface="Verdana"/>
                <a:cs typeface="Verdana"/>
                <a:sym typeface="Verdana"/>
              </a:rPr>
              <a:t>Most current research is into RNA vaccines for infectious diseases and cancer, for which there are several early-stage clinical trials, there is also some early research into the potential of RNA vaccines for allergies</a:t>
            </a:r>
            <a:endParaRPr sz="1500">
              <a:solidFill>
                <a:srgbClr val="333333"/>
              </a:solidFill>
              <a:latin typeface="Verdana"/>
              <a:ea typeface="Verdana"/>
              <a:cs typeface="Verdana"/>
              <a:sym typeface="Verdana"/>
            </a:endParaRPr>
          </a:p>
          <a:p>
            <a:pPr indent="-323850" lvl="0" marL="457200" rtl="0" algn="l">
              <a:lnSpc>
                <a:spcPct val="150000"/>
              </a:lnSpc>
              <a:spcBef>
                <a:spcPts val="0"/>
              </a:spcBef>
              <a:spcAft>
                <a:spcPts val="0"/>
              </a:spcAft>
              <a:buClr>
                <a:srgbClr val="333333"/>
              </a:buClr>
              <a:buSzPts val="1500"/>
              <a:buFont typeface="Verdana"/>
              <a:buChar char="-"/>
            </a:pPr>
            <a:r>
              <a:rPr lang="en" sz="1500">
                <a:solidFill>
                  <a:srgbClr val="333333"/>
                </a:solidFill>
                <a:latin typeface="Verdana"/>
                <a:ea typeface="Verdana"/>
                <a:cs typeface="Verdana"/>
                <a:sym typeface="Verdana"/>
              </a:rPr>
              <a:t>There is still a lot of work to be done before mRNA vaccines can become standard treatments, in the meantime, we need a better understanding of their potential side effects, and more evidence of their long term efficacy</a:t>
            </a:r>
            <a:endParaRPr sz="1700">
              <a:solidFill>
                <a:srgbClr val="1A9988"/>
              </a:solidFill>
              <a:highlight>
                <a:schemeClr val="lt1"/>
              </a:highlight>
              <a:latin typeface="Lato"/>
              <a:ea typeface="Lato"/>
              <a:cs typeface="Lato"/>
              <a:sym typeface="Lato"/>
            </a:endParaRPr>
          </a:p>
          <a:p>
            <a:pPr indent="0" lvl="0" marL="0" rtl="0" algn="l">
              <a:spcBef>
                <a:spcPts val="410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1600"/>
              </a:spcBef>
              <a:spcAft>
                <a:spcPts val="0"/>
              </a:spcAft>
              <a:buClr>
                <a:schemeClr val="lt1"/>
              </a:buClr>
              <a:buSzPts val="1100"/>
              <a:buChar char="○"/>
              <a:defRPr>
                <a:solidFill>
                  <a:schemeClr val="lt1"/>
                </a:solidFill>
              </a:defRPr>
            </a:lvl2pPr>
            <a:lvl3pPr indent="-298450" lvl="2" marL="1371600">
              <a:spcBef>
                <a:spcPts val="1600"/>
              </a:spcBef>
              <a:spcAft>
                <a:spcPts val="0"/>
              </a:spcAft>
              <a:buClr>
                <a:schemeClr val="lt1"/>
              </a:buClr>
              <a:buSzPts val="1100"/>
              <a:buChar char="■"/>
              <a:defRPr>
                <a:solidFill>
                  <a:schemeClr val="lt1"/>
                </a:solidFill>
              </a:defRPr>
            </a:lvl3pPr>
            <a:lvl4pPr indent="-298450" lvl="3" marL="1828800">
              <a:spcBef>
                <a:spcPts val="1600"/>
              </a:spcBef>
              <a:spcAft>
                <a:spcPts val="0"/>
              </a:spcAft>
              <a:buClr>
                <a:schemeClr val="lt1"/>
              </a:buClr>
              <a:buSzPts val="1100"/>
              <a:buChar char="●"/>
              <a:defRPr>
                <a:solidFill>
                  <a:schemeClr val="lt1"/>
                </a:solidFill>
              </a:defRPr>
            </a:lvl4pPr>
            <a:lvl5pPr indent="-298450" lvl="4" marL="2286000">
              <a:spcBef>
                <a:spcPts val="1600"/>
              </a:spcBef>
              <a:spcAft>
                <a:spcPts val="0"/>
              </a:spcAft>
              <a:buClr>
                <a:schemeClr val="lt1"/>
              </a:buClr>
              <a:buSzPts val="1100"/>
              <a:buChar char="○"/>
              <a:defRPr>
                <a:solidFill>
                  <a:schemeClr val="lt1"/>
                </a:solidFill>
              </a:defRPr>
            </a:lvl5pPr>
            <a:lvl6pPr indent="-298450" lvl="5" marL="2743200">
              <a:spcBef>
                <a:spcPts val="1600"/>
              </a:spcBef>
              <a:spcAft>
                <a:spcPts val="0"/>
              </a:spcAft>
              <a:buClr>
                <a:schemeClr val="lt1"/>
              </a:buClr>
              <a:buSzPts val="1100"/>
              <a:buChar char="■"/>
              <a:defRPr>
                <a:solidFill>
                  <a:schemeClr val="lt1"/>
                </a:solidFill>
              </a:defRPr>
            </a:lvl6pPr>
            <a:lvl7pPr indent="-298450" lvl="6" marL="3200400">
              <a:spcBef>
                <a:spcPts val="1600"/>
              </a:spcBef>
              <a:spcAft>
                <a:spcPts val="0"/>
              </a:spcAft>
              <a:buClr>
                <a:schemeClr val="lt1"/>
              </a:buClr>
              <a:buSzPts val="1100"/>
              <a:buChar char="●"/>
              <a:defRPr>
                <a:solidFill>
                  <a:schemeClr val="lt1"/>
                </a:solidFill>
              </a:defRPr>
            </a:lvl7pPr>
            <a:lvl8pPr indent="-298450" lvl="7" marL="3657600">
              <a:spcBef>
                <a:spcPts val="1600"/>
              </a:spcBef>
              <a:spcAft>
                <a:spcPts val="0"/>
              </a:spcAft>
              <a:buClr>
                <a:schemeClr val="lt1"/>
              </a:buClr>
              <a:buSzPts val="1100"/>
              <a:buChar char="○"/>
              <a:defRPr>
                <a:solidFill>
                  <a:schemeClr val="lt1"/>
                </a:solidFill>
              </a:defRPr>
            </a:lvl8pPr>
            <a:lvl9pPr indent="-298450" lvl="8" marL="4114800">
              <a:spcBef>
                <a:spcPts val="1600"/>
              </a:spcBef>
              <a:spcAft>
                <a:spcPts val="160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SzPts val="2800"/>
              <a:buFont typeface="Raleway"/>
              <a:buNone/>
              <a:defRPr b="1" sz="2800">
                <a:latin typeface="Raleway"/>
                <a:ea typeface="Raleway"/>
                <a:cs typeface="Raleway"/>
                <a:sym typeface="Raleway"/>
              </a:defRPr>
            </a:lvl1pPr>
            <a:lvl2pPr lvl="1">
              <a:spcBef>
                <a:spcPts val="0"/>
              </a:spcBef>
              <a:spcAft>
                <a:spcPts val="0"/>
              </a:spcAft>
              <a:buSzPts val="2800"/>
              <a:buFont typeface="Raleway"/>
              <a:buNone/>
              <a:defRPr b="1" sz="2800">
                <a:latin typeface="Raleway"/>
                <a:ea typeface="Raleway"/>
                <a:cs typeface="Raleway"/>
                <a:sym typeface="Raleway"/>
              </a:defRPr>
            </a:lvl2pPr>
            <a:lvl3pPr lvl="2">
              <a:spcBef>
                <a:spcPts val="0"/>
              </a:spcBef>
              <a:spcAft>
                <a:spcPts val="0"/>
              </a:spcAft>
              <a:buSzPts val="2800"/>
              <a:buFont typeface="Raleway"/>
              <a:buNone/>
              <a:defRPr b="1" sz="2800">
                <a:latin typeface="Raleway"/>
                <a:ea typeface="Raleway"/>
                <a:cs typeface="Raleway"/>
                <a:sym typeface="Raleway"/>
              </a:defRPr>
            </a:lvl3pPr>
            <a:lvl4pPr lvl="3">
              <a:spcBef>
                <a:spcPts val="0"/>
              </a:spcBef>
              <a:spcAft>
                <a:spcPts val="0"/>
              </a:spcAft>
              <a:buSzPts val="2800"/>
              <a:buFont typeface="Raleway"/>
              <a:buNone/>
              <a:defRPr b="1" sz="2800">
                <a:latin typeface="Raleway"/>
                <a:ea typeface="Raleway"/>
                <a:cs typeface="Raleway"/>
                <a:sym typeface="Raleway"/>
              </a:defRPr>
            </a:lvl4pPr>
            <a:lvl5pPr lvl="4">
              <a:spcBef>
                <a:spcPts val="0"/>
              </a:spcBef>
              <a:spcAft>
                <a:spcPts val="0"/>
              </a:spcAft>
              <a:buSzPts val="2800"/>
              <a:buFont typeface="Raleway"/>
              <a:buNone/>
              <a:defRPr b="1" sz="2800">
                <a:latin typeface="Raleway"/>
                <a:ea typeface="Raleway"/>
                <a:cs typeface="Raleway"/>
                <a:sym typeface="Raleway"/>
              </a:defRPr>
            </a:lvl5pPr>
            <a:lvl6pPr lvl="5">
              <a:spcBef>
                <a:spcPts val="0"/>
              </a:spcBef>
              <a:spcAft>
                <a:spcPts val="0"/>
              </a:spcAft>
              <a:buSzPts val="2800"/>
              <a:buFont typeface="Raleway"/>
              <a:buNone/>
              <a:defRPr b="1" sz="2800">
                <a:latin typeface="Raleway"/>
                <a:ea typeface="Raleway"/>
                <a:cs typeface="Raleway"/>
                <a:sym typeface="Raleway"/>
              </a:defRPr>
            </a:lvl6pPr>
            <a:lvl7pPr lvl="6">
              <a:spcBef>
                <a:spcPts val="0"/>
              </a:spcBef>
              <a:spcAft>
                <a:spcPts val="0"/>
              </a:spcAft>
              <a:buSzPts val="2800"/>
              <a:buFont typeface="Raleway"/>
              <a:buNone/>
              <a:defRPr b="1" sz="2800">
                <a:latin typeface="Raleway"/>
                <a:ea typeface="Raleway"/>
                <a:cs typeface="Raleway"/>
                <a:sym typeface="Raleway"/>
              </a:defRPr>
            </a:lvl7pPr>
            <a:lvl8pPr lvl="7">
              <a:spcBef>
                <a:spcPts val="0"/>
              </a:spcBef>
              <a:spcAft>
                <a:spcPts val="0"/>
              </a:spcAft>
              <a:buSzPts val="2800"/>
              <a:buFont typeface="Raleway"/>
              <a:buNone/>
              <a:defRPr b="1" sz="2800">
                <a:latin typeface="Raleway"/>
                <a:ea typeface="Raleway"/>
                <a:cs typeface="Raleway"/>
                <a:sym typeface="Raleway"/>
              </a:defRPr>
            </a:lvl8pPr>
            <a:lvl9pPr lvl="8">
              <a:spcBef>
                <a:spcPts val="0"/>
              </a:spcBef>
              <a:spcAft>
                <a:spcPts val="0"/>
              </a:spcAft>
              <a:buSzPts val="2800"/>
              <a:buFont typeface="Raleway"/>
              <a:buNone/>
              <a:defRPr b="1" sz="2800">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2.png"/><Relationship Id="rId4"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www.oecd.org/coronavirus/policy-responses/combatting-covid-19-disinformation-on-online-platforms-d854ec48/#section-d1e139"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3"/>
          <p:cNvSpPr txBox="1"/>
          <p:nvPr>
            <p:ph type="ctrTitle"/>
          </p:nvPr>
        </p:nvSpPr>
        <p:spPr>
          <a:xfrm>
            <a:off x="729450" y="1322450"/>
            <a:ext cx="7688100" cy="1664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COVID-19 Vaccine</a:t>
            </a:r>
            <a:endParaRPr/>
          </a:p>
        </p:txBody>
      </p:sp>
      <p:sp>
        <p:nvSpPr>
          <p:cNvPr id="87" name="Google Shape;87;p13"/>
          <p:cNvSpPr txBox="1"/>
          <p:nvPr>
            <p:ph idx="1" type="subTitle"/>
          </p:nvPr>
        </p:nvSpPr>
        <p:spPr>
          <a:xfrm>
            <a:off x="729627" y="3172900"/>
            <a:ext cx="7688100" cy="54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Katrina Skinner, MD</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2"/>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Understanding mRNA Vaccine</a:t>
            </a:r>
            <a:endParaRPr/>
          </a:p>
        </p:txBody>
      </p:sp>
      <p:pic>
        <p:nvPicPr>
          <p:cNvPr id="141" name="Google Shape;141;p22"/>
          <p:cNvPicPr preferRelativeResize="0"/>
          <p:nvPr/>
        </p:nvPicPr>
        <p:blipFill>
          <a:blip r:embed="rId3">
            <a:alphaModFix/>
          </a:blip>
          <a:stretch>
            <a:fillRect/>
          </a:stretch>
        </p:blipFill>
        <p:spPr>
          <a:xfrm>
            <a:off x="6096000" y="589175"/>
            <a:ext cx="2874150" cy="4431050"/>
          </a:xfrm>
          <a:prstGeom prst="rect">
            <a:avLst/>
          </a:prstGeom>
          <a:noFill/>
          <a:ln>
            <a:noFill/>
          </a:ln>
        </p:spPr>
      </p:pic>
      <p:pic>
        <p:nvPicPr>
          <p:cNvPr id="142" name="Google Shape;142;p22"/>
          <p:cNvPicPr preferRelativeResize="0"/>
          <p:nvPr/>
        </p:nvPicPr>
        <p:blipFill>
          <a:blip r:embed="rId4">
            <a:alphaModFix/>
          </a:blip>
          <a:stretch>
            <a:fillRect/>
          </a:stretch>
        </p:blipFill>
        <p:spPr>
          <a:xfrm>
            <a:off x="477375" y="1927825"/>
            <a:ext cx="5306400" cy="29848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3"/>
          <p:cNvSpPr txBox="1"/>
          <p:nvPr>
            <p:ph type="title"/>
          </p:nvPr>
        </p:nvSpPr>
        <p:spPr>
          <a:xfrm>
            <a:off x="729450" y="1318650"/>
            <a:ext cx="76884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Breastfeeding and Pregnancy with the vaccine</a:t>
            </a:r>
            <a:endParaRPr/>
          </a:p>
        </p:txBody>
      </p:sp>
      <p:sp>
        <p:nvSpPr>
          <p:cNvPr id="148" name="Google Shape;148;p23"/>
          <p:cNvSpPr txBox="1"/>
          <p:nvPr>
            <p:ph idx="1" type="body"/>
          </p:nvPr>
        </p:nvSpPr>
        <p:spPr>
          <a:xfrm>
            <a:off x="729325" y="2078875"/>
            <a:ext cx="37743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500" u="sng"/>
              <a:t>Breastfeeding</a:t>
            </a:r>
            <a:endParaRPr b="1" sz="1500" u="sng"/>
          </a:p>
          <a:p>
            <a:pPr indent="-311150" lvl="0" marL="457200" rtl="0" algn="l">
              <a:spcBef>
                <a:spcPts val="1600"/>
              </a:spcBef>
              <a:spcAft>
                <a:spcPts val="0"/>
              </a:spcAft>
              <a:buSzPts val="1300"/>
              <a:buChar char="-"/>
            </a:pPr>
            <a:r>
              <a:rPr lang="en"/>
              <a:t>Vaccine is unlikely to enter blood stream</a:t>
            </a:r>
            <a:endParaRPr/>
          </a:p>
          <a:p>
            <a:pPr indent="-311150" lvl="0" marL="457200" rtl="0" algn="l">
              <a:spcBef>
                <a:spcPts val="0"/>
              </a:spcBef>
              <a:spcAft>
                <a:spcPts val="0"/>
              </a:spcAft>
              <a:buSzPts val="1300"/>
              <a:buChar char="-"/>
            </a:pPr>
            <a:r>
              <a:rPr lang="en"/>
              <a:t>Protect mommy...protect baby</a:t>
            </a:r>
            <a:endParaRPr/>
          </a:p>
          <a:p>
            <a:pPr indent="-311150" lvl="0" marL="457200" rtl="0" algn="l">
              <a:spcBef>
                <a:spcPts val="0"/>
              </a:spcBef>
              <a:spcAft>
                <a:spcPts val="0"/>
              </a:spcAft>
              <a:buSzPts val="1300"/>
              <a:buChar char="-"/>
            </a:pPr>
            <a:r>
              <a:rPr lang="en"/>
              <a:t>ACOG and The </a:t>
            </a:r>
            <a:r>
              <a:rPr lang="en"/>
              <a:t>Academy</a:t>
            </a:r>
            <a:r>
              <a:rPr lang="en"/>
              <a:t> of Breastfeeding Medicine recommends </a:t>
            </a:r>
            <a:endParaRPr/>
          </a:p>
        </p:txBody>
      </p:sp>
      <p:sp>
        <p:nvSpPr>
          <p:cNvPr id="149" name="Google Shape;149;p23"/>
          <p:cNvSpPr txBox="1"/>
          <p:nvPr>
            <p:ph idx="2" type="body"/>
          </p:nvPr>
        </p:nvSpPr>
        <p:spPr>
          <a:xfrm>
            <a:off x="4643604" y="2078875"/>
            <a:ext cx="37743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500" u="sng"/>
              <a:t>Pregnancy</a:t>
            </a:r>
            <a:endParaRPr b="1" sz="1500" u="sng"/>
          </a:p>
          <a:p>
            <a:pPr indent="-311150" lvl="0" marL="457200" rtl="0" algn="l">
              <a:spcBef>
                <a:spcPts val="1600"/>
              </a:spcBef>
              <a:spcAft>
                <a:spcPts val="0"/>
              </a:spcAft>
              <a:buSzPts val="1300"/>
              <a:buChar char="-"/>
            </a:pPr>
            <a:r>
              <a:rPr lang="en"/>
              <a:t>Risk vs. Benefit</a:t>
            </a:r>
            <a:endParaRPr/>
          </a:p>
          <a:p>
            <a:pPr indent="-311150" lvl="0" marL="457200" rtl="0" algn="l">
              <a:spcBef>
                <a:spcPts val="0"/>
              </a:spcBef>
              <a:spcAft>
                <a:spcPts val="0"/>
              </a:spcAft>
              <a:buSzPts val="1300"/>
              <a:buChar char="-"/>
            </a:pPr>
            <a:r>
              <a:rPr lang="en"/>
              <a:t>ACOG recommends pregnant healthcare professionals to get vaccinated</a:t>
            </a:r>
            <a:endParaRPr/>
          </a:p>
          <a:p>
            <a:pPr indent="-311150" lvl="0" marL="457200" rtl="0" algn="l">
              <a:spcBef>
                <a:spcPts val="0"/>
              </a:spcBef>
              <a:spcAft>
                <a:spcPts val="0"/>
              </a:spcAft>
              <a:buSzPts val="1300"/>
              <a:buChar char="-"/>
            </a:pPr>
            <a:r>
              <a:rPr lang="en"/>
              <a:t>COVID positive pregnant women are 5 times more likely to end up in ICU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mRNA Covid Vaccine Myths</a:t>
            </a:r>
            <a:endParaRPr/>
          </a:p>
        </p:txBody>
      </p:sp>
      <p:sp>
        <p:nvSpPr>
          <p:cNvPr id="155" name="Google Shape;155;p24"/>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36550" lvl="0" marL="457200" rtl="0" algn="l">
              <a:spcBef>
                <a:spcPts val="0"/>
              </a:spcBef>
              <a:spcAft>
                <a:spcPts val="0"/>
              </a:spcAft>
              <a:buSzPts val="1700"/>
              <a:buChar char="-"/>
            </a:pPr>
            <a:r>
              <a:rPr lang="en" sz="1700"/>
              <a:t>We cannot trust the vaccine because it was rushed</a:t>
            </a:r>
            <a:endParaRPr sz="1700"/>
          </a:p>
          <a:p>
            <a:pPr indent="-336550" lvl="0" marL="457200" rtl="0" algn="l">
              <a:spcBef>
                <a:spcPts val="0"/>
              </a:spcBef>
              <a:spcAft>
                <a:spcPts val="0"/>
              </a:spcAft>
              <a:buSzPts val="1700"/>
              <a:buChar char="-"/>
            </a:pPr>
            <a:r>
              <a:rPr lang="en" sz="1700"/>
              <a:t>The vaccine will give me COVID 19</a:t>
            </a:r>
            <a:endParaRPr sz="1700"/>
          </a:p>
          <a:p>
            <a:pPr indent="-336550" lvl="0" marL="457200" rtl="0" algn="l">
              <a:spcBef>
                <a:spcPts val="0"/>
              </a:spcBef>
              <a:spcAft>
                <a:spcPts val="0"/>
              </a:spcAft>
              <a:buSzPts val="1700"/>
              <a:buChar char="-"/>
            </a:pPr>
            <a:r>
              <a:rPr lang="en" sz="1700"/>
              <a:t>We do not know what’s in these vaccines</a:t>
            </a:r>
            <a:endParaRPr sz="1700"/>
          </a:p>
          <a:p>
            <a:pPr indent="-336550" lvl="0" marL="457200" rtl="0" algn="l">
              <a:spcBef>
                <a:spcPts val="0"/>
              </a:spcBef>
              <a:spcAft>
                <a:spcPts val="0"/>
              </a:spcAft>
              <a:buSzPts val="1700"/>
              <a:buChar char="-"/>
            </a:pPr>
            <a:r>
              <a:rPr lang="en" sz="1700"/>
              <a:t>These vaccines will alter my DNA</a:t>
            </a:r>
            <a:endParaRPr sz="1700"/>
          </a:p>
          <a:p>
            <a:pPr indent="-336550" lvl="0" marL="457200" rtl="0" algn="l">
              <a:spcBef>
                <a:spcPts val="0"/>
              </a:spcBef>
              <a:spcAft>
                <a:spcPts val="0"/>
              </a:spcAft>
              <a:buSzPts val="1700"/>
              <a:buChar char="-"/>
            </a:pPr>
            <a:r>
              <a:rPr lang="en" sz="1700"/>
              <a:t>The vaccine contains a microchip</a:t>
            </a:r>
            <a:endParaRPr sz="1700"/>
          </a:p>
          <a:p>
            <a:pPr indent="-336550" lvl="0" marL="457200" rtl="0" algn="l">
              <a:spcBef>
                <a:spcPts val="0"/>
              </a:spcBef>
              <a:spcAft>
                <a:spcPts val="0"/>
              </a:spcAft>
              <a:buSzPts val="1700"/>
              <a:buChar char="-"/>
            </a:pPr>
            <a:r>
              <a:rPr lang="en" sz="1700"/>
              <a:t>The vaccine contains aborted fetal cells</a:t>
            </a:r>
            <a:endParaRPr sz="17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5"/>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Post Vaccine Questions</a:t>
            </a:r>
            <a:endParaRPr/>
          </a:p>
        </p:txBody>
      </p:sp>
      <p:sp>
        <p:nvSpPr>
          <p:cNvPr id="161" name="Google Shape;161;p25"/>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sz="1800"/>
              <a:t>Do I still wear a mask and social distance after the vaccine?</a:t>
            </a:r>
            <a:endParaRPr sz="1800"/>
          </a:p>
          <a:p>
            <a:pPr indent="-342900" lvl="0" marL="457200" rtl="0" algn="l">
              <a:spcBef>
                <a:spcPts val="0"/>
              </a:spcBef>
              <a:spcAft>
                <a:spcPts val="0"/>
              </a:spcAft>
              <a:buSzPts val="1800"/>
              <a:buChar char="-"/>
            </a:pPr>
            <a:r>
              <a:rPr lang="en" sz="1800"/>
              <a:t>If the majority of the world is vaccinated, when will life get back to normal?</a:t>
            </a:r>
            <a:endParaRPr sz="1800"/>
          </a:p>
          <a:p>
            <a:pPr indent="-342900" lvl="0" marL="457200" rtl="0" algn="l">
              <a:spcBef>
                <a:spcPts val="0"/>
              </a:spcBef>
              <a:spcAft>
                <a:spcPts val="0"/>
              </a:spcAft>
              <a:buSzPts val="1800"/>
              <a:buChar char="-"/>
            </a:pPr>
            <a:r>
              <a:rPr lang="en" sz="1800"/>
              <a:t>Will I have to get another round of vaccines every year?</a:t>
            </a:r>
            <a:endParaRPr sz="1800"/>
          </a:p>
          <a:p>
            <a:pPr indent="-342900" lvl="0" marL="457200" rtl="0" algn="l">
              <a:spcBef>
                <a:spcPts val="0"/>
              </a:spcBef>
              <a:spcAft>
                <a:spcPts val="0"/>
              </a:spcAft>
              <a:buSzPts val="1800"/>
              <a:buChar char="-"/>
            </a:pPr>
            <a:r>
              <a:rPr lang="en" sz="1800"/>
              <a:t>Does the vaccine cover the new strain of COVID-19?</a:t>
            </a:r>
            <a:endParaRPr sz="18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6"/>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Wrap It All Up</a:t>
            </a:r>
            <a:endParaRPr/>
          </a:p>
        </p:txBody>
      </p:sp>
      <p:sp>
        <p:nvSpPr>
          <p:cNvPr id="167" name="Google Shape;167;p26"/>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800"/>
              <a:t>Questions???</a:t>
            </a:r>
            <a:endParaRPr sz="1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Is Science?</a:t>
            </a:r>
            <a:endParaRPr/>
          </a:p>
        </p:txBody>
      </p:sp>
      <p:sp>
        <p:nvSpPr>
          <p:cNvPr id="93" name="Google Shape;93;p14"/>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200">
                <a:solidFill>
                  <a:srgbClr val="000000"/>
                </a:solidFill>
                <a:latin typeface="Roboto"/>
                <a:ea typeface="Roboto"/>
                <a:cs typeface="Roboto"/>
                <a:sym typeface="Roboto"/>
              </a:rPr>
              <a:t>A branch of knowledge or study dealing with a body of facts or truths systematically arranged and showing the operation of general laws.</a:t>
            </a:r>
            <a:endParaRPr sz="2200">
              <a:solidFill>
                <a:srgbClr val="000000"/>
              </a:solidFill>
              <a:latin typeface="Roboto"/>
              <a:ea typeface="Roboto"/>
              <a:cs typeface="Roboto"/>
              <a:sym typeface="Roboto"/>
            </a:endParaRPr>
          </a:p>
          <a:p>
            <a:pPr indent="0" lvl="0" marL="0" rtl="0" algn="l">
              <a:spcBef>
                <a:spcPts val="1100"/>
              </a:spcBef>
              <a:spcAft>
                <a:spcPts val="0"/>
              </a:spcAft>
              <a:buNone/>
            </a:pPr>
            <a:r>
              <a:t/>
            </a:r>
            <a:endParaRPr sz="1100">
              <a:solidFill>
                <a:srgbClr val="000000"/>
              </a:solidFill>
              <a:latin typeface="Arial"/>
              <a:ea typeface="Arial"/>
              <a:cs typeface="Arial"/>
              <a:sym typeface="Arial"/>
            </a:endParaRPr>
          </a:p>
          <a:p>
            <a:pPr indent="0" lvl="0" marL="0" rtl="0" algn="just">
              <a:lnSpc>
                <a:spcPct val="81250"/>
              </a:lnSpc>
              <a:spcBef>
                <a:spcPts val="0"/>
              </a:spcBef>
              <a:spcAft>
                <a:spcPts val="0"/>
              </a:spcAft>
              <a:buNone/>
            </a:pPr>
            <a:r>
              <a:t/>
            </a:r>
            <a:endParaRPr sz="1500">
              <a:solidFill>
                <a:srgbClr val="001320"/>
              </a:solidFill>
              <a:highlight>
                <a:srgbClr val="FFFFFF"/>
              </a:highlight>
              <a:latin typeface="Roboto"/>
              <a:ea typeface="Roboto"/>
              <a:cs typeface="Roboto"/>
              <a:sym typeface="Roboto"/>
            </a:endParaRPr>
          </a:p>
          <a:p>
            <a:pPr indent="0" lvl="0" marL="0" rtl="0" algn="l">
              <a:spcBef>
                <a:spcPts val="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5"/>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To Think On</a:t>
            </a:r>
            <a:endParaRPr/>
          </a:p>
        </p:txBody>
      </p:sp>
      <p:sp>
        <p:nvSpPr>
          <p:cNvPr id="99" name="Google Shape;99;p15"/>
          <p:cNvSpPr txBox="1"/>
          <p:nvPr>
            <p:ph idx="1" type="body"/>
          </p:nvPr>
        </p:nvSpPr>
        <p:spPr>
          <a:xfrm>
            <a:off x="729450" y="1853850"/>
            <a:ext cx="7688700" cy="2980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000" u="sng"/>
              <a:t>2 Timothy 1:7</a:t>
            </a:r>
            <a:endParaRPr b="1" sz="2000" u="sng"/>
          </a:p>
          <a:p>
            <a:pPr indent="0" lvl="0" marL="0" rtl="0" algn="just">
              <a:lnSpc>
                <a:spcPct val="81250"/>
              </a:lnSpc>
              <a:spcBef>
                <a:spcPts val="1600"/>
              </a:spcBef>
              <a:spcAft>
                <a:spcPts val="0"/>
              </a:spcAft>
              <a:buNone/>
            </a:pPr>
            <a:r>
              <a:rPr lang="en" sz="1400">
                <a:solidFill>
                  <a:srgbClr val="001320"/>
                </a:solidFill>
                <a:highlight>
                  <a:srgbClr val="FFFFFF"/>
                </a:highlight>
                <a:latin typeface="Roboto"/>
                <a:ea typeface="Roboto"/>
                <a:cs typeface="Roboto"/>
                <a:sym typeface="Roboto"/>
              </a:rPr>
              <a:t>For God has not given us a spirit of fear, but of power and of love and of a sound mind.</a:t>
            </a:r>
            <a:endParaRPr sz="1400">
              <a:solidFill>
                <a:srgbClr val="001320"/>
              </a:solidFill>
              <a:highlight>
                <a:srgbClr val="FFFFFF"/>
              </a:highlight>
              <a:latin typeface="Roboto"/>
              <a:ea typeface="Roboto"/>
              <a:cs typeface="Roboto"/>
              <a:sym typeface="Roboto"/>
            </a:endParaRPr>
          </a:p>
          <a:p>
            <a:pPr indent="0" lvl="0" marL="0" rtl="0" algn="just">
              <a:lnSpc>
                <a:spcPct val="81250"/>
              </a:lnSpc>
              <a:spcBef>
                <a:spcPts val="0"/>
              </a:spcBef>
              <a:spcAft>
                <a:spcPts val="0"/>
              </a:spcAft>
              <a:buNone/>
            </a:pPr>
            <a:r>
              <a:t/>
            </a:r>
            <a:endParaRPr sz="1400">
              <a:solidFill>
                <a:srgbClr val="001320"/>
              </a:solidFill>
              <a:highlight>
                <a:srgbClr val="FFFFFF"/>
              </a:highlight>
              <a:latin typeface="Roboto"/>
              <a:ea typeface="Roboto"/>
              <a:cs typeface="Roboto"/>
              <a:sym typeface="Roboto"/>
            </a:endParaRPr>
          </a:p>
          <a:p>
            <a:pPr indent="0" lvl="0" marL="0" rtl="0" algn="l">
              <a:spcBef>
                <a:spcPts val="0"/>
              </a:spcBef>
              <a:spcAft>
                <a:spcPts val="0"/>
              </a:spcAft>
              <a:buNone/>
            </a:pPr>
            <a:r>
              <a:rPr b="1" lang="en" sz="2000" u="sng"/>
              <a:t>Proverbs 14:15</a:t>
            </a:r>
            <a:endParaRPr b="1" sz="2000" u="sng"/>
          </a:p>
          <a:p>
            <a:pPr indent="0" lvl="0" marL="0" rtl="0" algn="l">
              <a:spcBef>
                <a:spcPts val="1100"/>
              </a:spcBef>
              <a:spcAft>
                <a:spcPts val="0"/>
              </a:spcAft>
              <a:buNone/>
            </a:pPr>
            <a:r>
              <a:rPr lang="en" sz="1400">
                <a:solidFill>
                  <a:srgbClr val="000000"/>
                </a:solidFill>
                <a:highlight>
                  <a:srgbClr val="FFFFFF"/>
                </a:highlight>
                <a:latin typeface="Verdana"/>
                <a:ea typeface="Verdana"/>
                <a:cs typeface="Verdana"/>
                <a:sym typeface="Verdana"/>
              </a:rPr>
              <a:t>The simple believes everything, but the prudent gives thought to his steps.</a:t>
            </a:r>
            <a:endParaRPr/>
          </a:p>
          <a:p>
            <a:pPr indent="0" lvl="0" marL="0" rtl="0" algn="l">
              <a:spcBef>
                <a:spcPts val="1100"/>
              </a:spcBef>
              <a:spcAft>
                <a:spcPts val="0"/>
              </a:spcAft>
              <a:buNone/>
            </a:pPr>
            <a:r>
              <a:rPr b="1" lang="en" sz="2000" u="sng"/>
              <a:t>Matthew 7:15</a:t>
            </a:r>
            <a:endParaRPr b="1" sz="2000" u="sng"/>
          </a:p>
          <a:p>
            <a:pPr indent="0" lvl="0" marL="0" rtl="0" algn="l">
              <a:spcBef>
                <a:spcPts val="1600"/>
              </a:spcBef>
              <a:spcAft>
                <a:spcPts val="0"/>
              </a:spcAft>
              <a:buNone/>
            </a:pPr>
            <a:r>
              <a:rPr lang="en" sz="1400">
                <a:solidFill>
                  <a:srgbClr val="000000"/>
                </a:solidFill>
                <a:latin typeface="Roboto"/>
                <a:ea typeface="Roboto"/>
                <a:cs typeface="Roboto"/>
                <a:sym typeface="Roboto"/>
              </a:rPr>
              <a:t>Beware of false prophets, who come to you in sheep’s clothing, but inwardly they are ravenous wolves.</a:t>
            </a:r>
            <a:endParaRPr sz="1400">
              <a:solidFill>
                <a:srgbClr val="000000"/>
              </a:solidFill>
              <a:latin typeface="Roboto"/>
              <a:ea typeface="Roboto"/>
              <a:cs typeface="Roboto"/>
              <a:sym typeface="Roboto"/>
            </a:endParaRPr>
          </a:p>
          <a:p>
            <a:pPr indent="0" lvl="0" marL="0" rtl="0" algn="l">
              <a:spcBef>
                <a:spcPts val="110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6"/>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Social Media’s Influence</a:t>
            </a:r>
            <a:endParaRPr/>
          </a:p>
        </p:txBody>
      </p:sp>
      <p:sp>
        <p:nvSpPr>
          <p:cNvPr id="105" name="Google Shape;105;p16"/>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800"/>
              </a:spcBef>
              <a:spcAft>
                <a:spcPts val="0"/>
              </a:spcAft>
              <a:buNone/>
            </a:pPr>
            <a:r>
              <a:rPr lang="en" sz="1550">
                <a:solidFill>
                  <a:srgbClr val="505050"/>
                </a:solidFill>
                <a:latin typeface="Arial"/>
                <a:ea typeface="Arial"/>
                <a:cs typeface="Arial"/>
                <a:sym typeface="Arial"/>
              </a:rPr>
              <a:t>“Attention grabbing headlines with sensationalist content can attract even the savviest internet users and studies have shown they tend to generate more user engagement. As a result, content personalisation algorithms can repeatedly expose people to the same or similar content and ads even on the basis of disinformation.”</a:t>
            </a:r>
            <a:endParaRPr sz="1550">
              <a:solidFill>
                <a:srgbClr val="505050"/>
              </a:solidFill>
              <a:latin typeface="Arial"/>
              <a:ea typeface="Arial"/>
              <a:cs typeface="Arial"/>
              <a:sym typeface="Arial"/>
            </a:endParaRPr>
          </a:p>
          <a:p>
            <a:pPr indent="0" lvl="0" marL="0" rtl="0" algn="l">
              <a:spcBef>
                <a:spcPts val="1400"/>
              </a:spcBef>
              <a:spcAft>
                <a:spcPts val="0"/>
              </a:spcAft>
              <a:buNone/>
            </a:pPr>
            <a:r>
              <a:t/>
            </a:r>
            <a:endParaRPr sz="1100">
              <a:solidFill>
                <a:srgbClr val="000000"/>
              </a:solidFill>
              <a:latin typeface="Arial"/>
              <a:ea typeface="Arial"/>
              <a:cs typeface="Arial"/>
              <a:sym typeface="Arial"/>
            </a:endParaRPr>
          </a:p>
          <a:p>
            <a:pPr indent="0" lvl="0" marL="0" rtl="0" algn="l">
              <a:spcBef>
                <a:spcPts val="800"/>
              </a:spcBef>
              <a:spcAft>
                <a:spcPts val="1400"/>
              </a:spcAft>
              <a:buNone/>
            </a:pPr>
            <a:r>
              <a:rPr lang="en" sz="1350">
                <a:solidFill>
                  <a:srgbClr val="00549E"/>
                </a:solidFill>
                <a:uFill>
                  <a:noFill/>
                </a:uFill>
                <a:latin typeface="Arial"/>
                <a:ea typeface="Arial"/>
                <a:cs typeface="Arial"/>
                <a:sym typeface="Arial"/>
                <a:hlinkClick r:id="rId3">
                  <a:extLst>
                    <a:ext uri="{A12FA001-AC4F-418D-AE19-62706E023703}">
                      <ahyp:hlinkClr val="tx"/>
                    </a:ext>
                  </a:extLst>
                </a:hlinkClick>
              </a:rPr>
              <a:t>Organisation for Economic Cooperation and Development, in July, 2020</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7"/>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Why Does the Anti-Vax Movement “Move” Us?</a:t>
            </a:r>
            <a:endParaRPr/>
          </a:p>
        </p:txBody>
      </p:sp>
      <p:sp>
        <p:nvSpPr>
          <p:cNvPr id="111" name="Google Shape;111;p17"/>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2000"/>
          </a:p>
          <a:p>
            <a:pPr indent="0" lvl="0" marL="0" rtl="0" algn="l">
              <a:spcBef>
                <a:spcPts val="1600"/>
              </a:spcBef>
              <a:spcAft>
                <a:spcPts val="1600"/>
              </a:spcAft>
              <a:buNone/>
            </a:pPr>
            <a:r>
              <a:rPr lang="en" sz="2000"/>
              <a:t>Because they play on our emotions, not our rational mind.</a:t>
            </a:r>
            <a:endParaRPr sz="2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8"/>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How Do We Make a Difference?</a:t>
            </a:r>
            <a:endParaRPr/>
          </a:p>
        </p:txBody>
      </p:sp>
      <p:sp>
        <p:nvSpPr>
          <p:cNvPr id="117" name="Google Shape;117;p18"/>
          <p:cNvSpPr txBox="1"/>
          <p:nvPr>
            <p:ph idx="1" type="body"/>
          </p:nvPr>
        </p:nvSpPr>
        <p:spPr>
          <a:xfrm>
            <a:off x="729450" y="2571750"/>
            <a:ext cx="7688700" cy="17682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SzPts val="2000"/>
              <a:buAutoNum type="arabicPeriod"/>
            </a:pPr>
            <a:r>
              <a:rPr lang="en" sz="2000"/>
              <a:t> Educate ourselves.</a:t>
            </a:r>
            <a:endParaRPr sz="2000"/>
          </a:p>
          <a:p>
            <a:pPr indent="-355600" lvl="0" marL="457200" rtl="0" algn="l">
              <a:spcBef>
                <a:spcPts val="0"/>
              </a:spcBef>
              <a:spcAft>
                <a:spcPts val="0"/>
              </a:spcAft>
              <a:buSzPts val="2000"/>
              <a:buAutoNum type="arabicPeriod"/>
            </a:pPr>
            <a:r>
              <a:rPr lang="en" sz="2000"/>
              <a:t>Lead by example.</a:t>
            </a:r>
            <a:endParaRPr sz="2000"/>
          </a:p>
          <a:p>
            <a:pPr indent="-355600" lvl="0" marL="457200" rtl="0" algn="l">
              <a:spcBef>
                <a:spcPts val="0"/>
              </a:spcBef>
              <a:spcAft>
                <a:spcPts val="0"/>
              </a:spcAft>
              <a:buSzPts val="2000"/>
              <a:buAutoNum type="arabicPeriod"/>
            </a:pPr>
            <a:r>
              <a:rPr lang="en" sz="2000"/>
              <a:t>Give a strong, personalized message.</a:t>
            </a:r>
            <a:endParaRPr sz="20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19"/>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Important Terms</a:t>
            </a:r>
            <a:endParaRPr/>
          </a:p>
        </p:txBody>
      </p:sp>
      <p:sp>
        <p:nvSpPr>
          <p:cNvPr id="123" name="Google Shape;123;p19"/>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000" u="sng"/>
              <a:t>Active Immunity</a:t>
            </a:r>
            <a:r>
              <a:rPr b="1" lang="en" sz="2000"/>
              <a:t>					</a:t>
            </a:r>
            <a:r>
              <a:rPr b="1" lang="en" sz="2000" u="sng"/>
              <a:t>Passive Immunity</a:t>
            </a:r>
            <a:r>
              <a:rPr lang="en"/>
              <a:t> 	 </a:t>
            </a:r>
            <a:endParaRPr/>
          </a:p>
          <a:p>
            <a:pPr indent="-311150" lvl="0" marL="457200" rtl="0" algn="l">
              <a:spcBef>
                <a:spcPts val="1600"/>
              </a:spcBef>
              <a:spcAft>
                <a:spcPts val="0"/>
              </a:spcAft>
              <a:buSzPts val="1300"/>
              <a:buChar char="-"/>
            </a:pPr>
            <a:r>
              <a:rPr lang="en"/>
              <a:t>Vaccination and Illness					- 	Outside source, antibodies</a:t>
            </a:r>
            <a:endParaRPr/>
          </a:p>
          <a:p>
            <a:pPr indent="-311150" lvl="0" marL="457200" rtl="0" algn="l">
              <a:spcBef>
                <a:spcPts val="0"/>
              </a:spcBef>
              <a:spcAft>
                <a:spcPts val="0"/>
              </a:spcAft>
              <a:buSzPts val="1300"/>
              <a:buChar char="-"/>
            </a:pPr>
            <a:r>
              <a:rPr lang="en"/>
              <a:t>Long-lasting							-	Shorter protection</a:t>
            </a:r>
            <a:endParaRPr/>
          </a:p>
          <a:p>
            <a:pPr indent="-311150" lvl="0" marL="457200" rtl="0" algn="l">
              <a:spcBef>
                <a:spcPts val="0"/>
              </a:spcBef>
              <a:spcAft>
                <a:spcPts val="0"/>
              </a:spcAft>
              <a:buSzPts val="1300"/>
              <a:buChar char="-"/>
            </a:pPr>
            <a:r>
              <a:rPr lang="en"/>
              <a:t>Can take days to weeks for effects			-	Immediate effects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0"/>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History of Vaccines</a:t>
            </a:r>
            <a:endParaRPr/>
          </a:p>
        </p:txBody>
      </p:sp>
      <p:sp>
        <p:nvSpPr>
          <p:cNvPr id="129" name="Google Shape;129;p20"/>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36550" lvl="0" marL="457200" rtl="0" algn="l">
              <a:spcBef>
                <a:spcPts val="0"/>
              </a:spcBef>
              <a:spcAft>
                <a:spcPts val="0"/>
              </a:spcAft>
              <a:buSzPts val="1700"/>
              <a:buChar char="-"/>
            </a:pPr>
            <a:r>
              <a:rPr lang="en" sz="1700">
                <a:solidFill>
                  <a:srgbClr val="333333"/>
                </a:solidFill>
              </a:rPr>
              <a:t>Evidence exists that the Chinese employed smallpox inoculation as early as 1000 CE.</a:t>
            </a:r>
            <a:endParaRPr sz="1700">
              <a:solidFill>
                <a:srgbClr val="333333"/>
              </a:solidFill>
            </a:endParaRPr>
          </a:p>
          <a:p>
            <a:pPr indent="-336550" lvl="0" marL="457200" rtl="0" algn="l">
              <a:spcBef>
                <a:spcPts val="0"/>
              </a:spcBef>
              <a:spcAft>
                <a:spcPts val="0"/>
              </a:spcAft>
              <a:buSzPts val="1700"/>
              <a:buChar char="-"/>
            </a:pPr>
            <a:r>
              <a:rPr lang="en" sz="1700">
                <a:solidFill>
                  <a:srgbClr val="333333"/>
                </a:solidFill>
              </a:rPr>
              <a:t>Edward Jenner’s innovations, begun with his successful 1796 use of cowpox material to create immunity to smallpox, quickly made the practice widespread.</a:t>
            </a:r>
            <a:r>
              <a:rPr lang="en" sz="1700"/>
              <a:t> </a:t>
            </a:r>
            <a:endParaRPr sz="1700"/>
          </a:p>
          <a:p>
            <a:pPr indent="-336550" lvl="0" marL="457200" rtl="0" algn="l">
              <a:spcBef>
                <a:spcPts val="0"/>
              </a:spcBef>
              <a:spcAft>
                <a:spcPts val="0"/>
              </a:spcAft>
              <a:buSzPts val="1700"/>
              <a:buChar char="-"/>
            </a:pPr>
            <a:r>
              <a:rPr lang="en" sz="1700">
                <a:solidFill>
                  <a:srgbClr val="333333"/>
                </a:solidFill>
              </a:rPr>
              <a:t>Louis Pasteur’s 1885 rabies vaccine was the next to make an impact on human disease.</a:t>
            </a:r>
            <a:endParaRPr sz="1700">
              <a:solidFill>
                <a:srgbClr val="333333"/>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1"/>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mRNA Vaccines</a:t>
            </a:r>
            <a:endParaRPr/>
          </a:p>
        </p:txBody>
      </p:sp>
      <p:sp>
        <p:nvSpPr>
          <p:cNvPr id="135" name="Google Shape;135;p21"/>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36550" lvl="0" marL="457200" rtl="0" algn="l">
              <a:spcBef>
                <a:spcPts val="0"/>
              </a:spcBef>
              <a:spcAft>
                <a:spcPts val="0"/>
              </a:spcAft>
              <a:buClr>
                <a:schemeClr val="dk1"/>
              </a:buClr>
              <a:buSzPts val="1700"/>
              <a:buChar char="-"/>
            </a:pPr>
            <a:r>
              <a:rPr lang="en" sz="1700">
                <a:solidFill>
                  <a:schemeClr val="dk1"/>
                </a:solidFill>
                <a:highlight>
                  <a:schemeClr val="lt1"/>
                </a:highlight>
              </a:rPr>
              <a:t>The use of RNA vaccines goes back to the early 1990s</a:t>
            </a:r>
            <a:endParaRPr sz="1700">
              <a:solidFill>
                <a:schemeClr val="dk1"/>
              </a:solidFill>
              <a:highlight>
                <a:schemeClr val="lt1"/>
              </a:highlight>
            </a:endParaRPr>
          </a:p>
          <a:p>
            <a:pPr indent="-336550" lvl="0" marL="457200" rtl="0" algn="l">
              <a:spcBef>
                <a:spcPts val="0"/>
              </a:spcBef>
              <a:spcAft>
                <a:spcPts val="0"/>
              </a:spcAft>
              <a:buClr>
                <a:schemeClr val="dk1"/>
              </a:buClr>
              <a:buSzPts val="1700"/>
              <a:buChar char="-"/>
            </a:pPr>
            <a:r>
              <a:rPr lang="en" sz="1700">
                <a:solidFill>
                  <a:schemeClr val="dk1"/>
                </a:solidFill>
                <a:highlight>
                  <a:schemeClr val="lt1"/>
                </a:highlight>
              </a:rPr>
              <a:t>mRNA vaccines have been studied before for flu, Zika, rabies, and cytomegalovirus (CMV).</a:t>
            </a:r>
            <a:endParaRPr sz="1700">
              <a:solidFill>
                <a:schemeClr val="dk1"/>
              </a:solidFill>
              <a:highlight>
                <a:schemeClr val="lt1"/>
              </a:highlight>
            </a:endParaRPr>
          </a:p>
          <a:p>
            <a:pPr indent="-336550" lvl="0" marL="457200" rtl="0" algn="l">
              <a:spcBef>
                <a:spcPts val="0"/>
              </a:spcBef>
              <a:spcAft>
                <a:spcPts val="0"/>
              </a:spcAft>
              <a:buClr>
                <a:schemeClr val="dk1"/>
              </a:buClr>
              <a:buSzPts val="1700"/>
              <a:buChar char="-"/>
            </a:pPr>
            <a:r>
              <a:rPr lang="en" sz="1700">
                <a:solidFill>
                  <a:schemeClr val="dk1"/>
                </a:solidFill>
                <a:highlight>
                  <a:schemeClr val="lt1"/>
                </a:highlight>
              </a:rPr>
              <a:t>mRNA vaccines go through rigorous studies just as all other types of vaccines in the United States. </a:t>
            </a:r>
            <a:endParaRPr sz="1700">
              <a:solidFill>
                <a:schemeClr val="dk1"/>
              </a:solidFill>
              <a:highlight>
                <a:schemeClr val="lt1"/>
              </a:highlight>
            </a:endParaRPr>
          </a:p>
          <a:p>
            <a:pPr indent="-336550" lvl="0" marL="457200" rtl="0" algn="l">
              <a:spcBef>
                <a:spcPts val="0"/>
              </a:spcBef>
              <a:spcAft>
                <a:spcPts val="0"/>
              </a:spcAft>
              <a:buClr>
                <a:srgbClr val="202122"/>
              </a:buClr>
              <a:buSzPts val="1700"/>
              <a:buChar char="-"/>
            </a:pPr>
            <a:r>
              <a:rPr lang="en" sz="1700">
                <a:solidFill>
                  <a:schemeClr val="dk1"/>
                </a:solidFill>
                <a:highlight>
                  <a:schemeClr val="lt1"/>
                </a:highlight>
              </a:rPr>
              <a:t>Only COVID 19 vaccines that meet these standards will be approved.</a:t>
            </a:r>
            <a:endParaRPr sz="1700">
              <a:solidFill>
                <a:schemeClr val="dk1"/>
              </a:solidFill>
              <a:highlight>
                <a:schemeClr val="lt1"/>
              </a:highlight>
            </a:endParaRPr>
          </a:p>
          <a:p>
            <a:pPr indent="0" lvl="0" marL="0" rtl="0" algn="l">
              <a:spcBef>
                <a:spcPts val="1600"/>
              </a:spcBef>
              <a:spcAft>
                <a:spcPts val="0"/>
              </a:spcAft>
              <a:buNone/>
            </a:pPr>
            <a:r>
              <a:t/>
            </a:r>
            <a:endParaRPr sz="1700">
              <a:solidFill>
                <a:schemeClr val="dk1"/>
              </a:solidFill>
              <a:highlight>
                <a:schemeClr val="lt1"/>
              </a:highlight>
            </a:endParaRPr>
          </a:p>
          <a:p>
            <a:pPr indent="0" lvl="0" marL="0" rtl="0" algn="l">
              <a:spcBef>
                <a:spcPts val="1600"/>
              </a:spcBef>
              <a:spcAft>
                <a:spcPts val="0"/>
              </a:spcAft>
              <a:buNone/>
            </a:pPr>
            <a:r>
              <a:t/>
            </a:r>
            <a:endParaRPr sz="1700">
              <a:solidFill>
                <a:schemeClr val="dk1"/>
              </a:solidFill>
              <a:highlight>
                <a:srgbClr val="FFFFFF"/>
              </a:highlight>
            </a:endParaRPr>
          </a:p>
          <a:p>
            <a:pPr indent="0" lvl="0" marL="0" rtl="0" algn="l">
              <a:spcBef>
                <a:spcPts val="1600"/>
              </a:spcBef>
              <a:spcAft>
                <a:spcPts val="1600"/>
              </a:spcAft>
              <a:buNone/>
            </a:pPr>
            <a:r>
              <a:t/>
            </a:r>
            <a:endParaRPr sz="2100">
              <a:solidFill>
                <a:schemeClr val="dk1"/>
              </a:solidFill>
              <a:highlight>
                <a:srgbClr val="FFFFFF"/>
              </a:highlight>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